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96" r:id="rId2"/>
    <p:sldId id="481" r:id="rId3"/>
    <p:sldId id="492" r:id="rId4"/>
    <p:sldId id="501" r:id="rId5"/>
    <p:sldId id="497" r:id="rId6"/>
    <p:sldId id="452" r:id="rId7"/>
    <p:sldId id="484" r:id="rId8"/>
    <p:sldId id="502" r:id="rId9"/>
    <p:sldId id="506" r:id="rId10"/>
    <p:sldId id="455" r:id="rId11"/>
    <p:sldId id="457" r:id="rId12"/>
    <p:sldId id="547" r:id="rId13"/>
    <p:sldId id="456" r:id="rId14"/>
    <p:sldId id="459" r:id="rId15"/>
    <p:sldId id="460" r:id="rId16"/>
    <p:sldId id="461" r:id="rId17"/>
    <p:sldId id="509" r:id="rId18"/>
    <p:sldId id="511" r:id="rId19"/>
    <p:sldId id="512" r:id="rId20"/>
    <p:sldId id="490" r:id="rId21"/>
    <p:sldId id="475" r:id="rId22"/>
    <p:sldId id="476" r:id="rId23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432FF"/>
    <a:srgbClr val="0080FF"/>
    <a:srgbClr val="FFFFE4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95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32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Grammars</a:t>
            </a:r>
            <a:br>
              <a:rPr lang="en-US" dirty="0"/>
            </a:br>
            <a:r>
              <a:rPr lang="en-US" dirty="0"/>
              <a:t>(CFG)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Grammar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0D60F1A-EE4B-B348-B037-9E607F2D1940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316117787"/>
                  </p:ext>
                </p:extLst>
              </p:nvPr>
            </p:nvGraphicFramePr>
            <p:xfrm>
              <a:off x="327868" y="1262784"/>
              <a:ext cx="755649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6696">
                      <a:extLst>
                        <a:ext uri="{9D8B030D-6E8A-4147-A177-3AD203B41FA5}">
                          <a16:colId xmlns:a16="http://schemas.microsoft.com/office/drawing/2014/main" val="2610842543"/>
                        </a:ext>
                      </a:extLst>
                    </a:gridCol>
                    <a:gridCol w="602672">
                      <a:extLst>
                        <a:ext uri="{9D8B030D-6E8A-4147-A177-3AD203B41FA5}">
                          <a16:colId xmlns:a16="http://schemas.microsoft.com/office/drawing/2014/main" val="3602154040"/>
                        </a:ext>
                      </a:extLst>
                    </a:gridCol>
                    <a:gridCol w="6097131">
                      <a:extLst>
                        <a:ext uri="{9D8B030D-6E8A-4147-A177-3AD203B41FA5}">
                          <a16:colId xmlns:a16="http://schemas.microsoft.com/office/drawing/2014/main" val="382138582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Productions [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72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 VP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Punc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887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 NP | V NP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358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 NP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25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ate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walked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87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John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Mary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Bob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Det N | Det N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61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dog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cat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telescope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park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315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with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7561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Punc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.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!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754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0D60F1A-EE4B-B348-B037-9E607F2D1940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2316117787"/>
                  </p:ext>
                </p:extLst>
              </p:nvPr>
            </p:nvGraphicFramePr>
            <p:xfrm>
              <a:off x="327868" y="1262784"/>
              <a:ext cx="7556499" cy="370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6696">
                      <a:extLst>
                        <a:ext uri="{9D8B030D-6E8A-4147-A177-3AD203B41FA5}">
                          <a16:colId xmlns:a16="http://schemas.microsoft.com/office/drawing/2014/main" val="2610842543"/>
                        </a:ext>
                      </a:extLst>
                    </a:gridCol>
                    <a:gridCol w="602672">
                      <a:extLst>
                        <a:ext uri="{9D8B030D-6E8A-4147-A177-3AD203B41FA5}">
                          <a16:colId xmlns:a16="http://schemas.microsoft.com/office/drawing/2014/main" val="3602154040"/>
                        </a:ext>
                      </a:extLst>
                    </a:gridCol>
                    <a:gridCol w="6097131">
                      <a:extLst>
                        <a:ext uri="{9D8B030D-6E8A-4147-A177-3AD203B41FA5}">
                          <a16:colId xmlns:a16="http://schemas.microsoft.com/office/drawing/2014/main" val="382138582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8" t="-6897" r="-336" b="-9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72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103333" r="-1027660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 VP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Punc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887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210345" r="-1027660" b="-7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 NP | V NP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358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310345" r="-1027660" b="-6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 NP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25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396667" r="-1027660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ate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walked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87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513793" r="-1027660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John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Mary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Bob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Det N | Det N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61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613793" r="-1027660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713793" r="-102766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man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dog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cat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telescope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park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315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786667" r="-102766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with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7561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Punc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6809" t="-917241" r="-102766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.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!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7544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732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893854"/>
            <a:ext cx="8313212" cy="837009"/>
          </a:xfrm>
        </p:spPr>
        <p:txBody>
          <a:bodyPr/>
          <a:lstStyle/>
          <a:p>
            <a:r>
              <a:rPr lang="en-US" dirty="0"/>
              <a:t>Example: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“Mary saw Bob?”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730863"/>
            <a:ext cx="8313212" cy="307412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latin typeface="Cambria" panose="02040503050406030204" pitchFamily="18" charset="0"/>
                <a:ea typeface="Cambria Math" panose="02040503050406030204" pitchFamily="18" charset="0"/>
              </a:rPr>
              <a:t>First we show how the rules of Grammar #1 match this sentence.  Then, we will draw up a tree representation of how the grammar parses the sentence.</a:t>
            </a:r>
          </a:p>
          <a:p>
            <a:pPr marL="0" indent="0">
              <a:spcBef>
                <a:spcPts val="800"/>
              </a:spcBef>
              <a:buNone/>
            </a:pPr>
            <a:endParaRPr lang="en-US" sz="2400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 (NP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Mary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(VP (V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(NP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)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Punc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)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6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893854"/>
            <a:ext cx="8513915" cy="837009"/>
          </a:xfrm>
        </p:spPr>
        <p:txBody>
          <a:bodyPr/>
          <a:lstStyle/>
          <a:p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 (NP Mary) (VP (V saw) (NP Bob) ) (</a:t>
            </a:r>
            <a:r>
              <a:rPr lang="en-US" sz="2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Punc</a:t>
            </a:r>
            <a:r>
              <a:rPr lang="en-US" sz="2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?) )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5F05B-41FF-804B-A018-479622329AB2}"/>
              </a:ext>
            </a:extLst>
          </p:cNvPr>
          <p:cNvSpPr txBox="1"/>
          <p:nvPr/>
        </p:nvSpPr>
        <p:spPr>
          <a:xfrm>
            <a:off x="4335013" y="1863328"/>
            <a:ext cx="335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A6F73-D30B-664C-9C4D-BEED2581F2A7}"/>
              </a:ext>
            </a:extLst>
          </p:cNvPr>
          <p:cNvSpPr txBox="1"/>
          <p:nvPr/>
        </p:nvSpPr>
        <p:spPr>
          <a:xfrm>
            <a:off x="4237232" y="2597402"/>
            <a:ext cx="498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VP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C4FF-4783-CE46-8E21-B2915CE7184E}"/>
              </a:ext>
            </a:extLst>
          </p:cNvPr>
          <p:cNvSpPr txBox="1"/>
          <p:nvPr/>
        </p:nvSpPr>
        <p:spPr>
          <a:xfrm>
            <a:off x="2211110" y="2496569"/>
            <a:ext cx="51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1223F-16F8-264E-91CC-B18DFC0894A5}"/>
              </a:ext>
            </a:extLst>
          </p:cNvPr>
          <p:cNvSpPr txBox="1"/>
          <p:nvPr/>
        </p:nvSpPr>
        <p:spPr>
          <a:xfrm>
            <a:off x="2009936" y="3386889"/>
            <a:ext cx="927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Mary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4A977-136A-9444-9B58-CF7558D92844}"/>
              </a:ext>
            </a:extLst>
          </p:cNvPr>
          <p:cNvSpPr txBox="1"/>
          <p:nvPr/>
        </p:nvSpPr>
        <p:spPr>
          <a:xfrm>
            <a:off x="3547825" y="3323073"/>
            <a:ext cx="335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4501D-2EF1-AD4E-A14E-4C024C3B1C22}"/>
              </a:ext>
            </a:extLst>
          </p:cNvPr>
          <p:cNvSpPr txBox="1"/>
          <p:nvPr/>
        </p:nvSpPr>
        <p:spPr>
          <a:xfrm>
            <a:off x="3379992" y="4170546"/>
            <a:ext cx="671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saw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D6F69-CF05-3C45-ACE4-09687103AC82}"/>
              </a:ext>
            </a:extLst>
          </p:cNvPr>
          <p:cNvSpPr txBox="1"/>
          <p:nvPr/>
        </p:nvSpPr>
        <p:spPr>
          <a:xfrm>
            <a:off x="4941361" y="3324408"/>
            <a:ext cx="51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endParaRPr lang="en-US" sz="2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BB41297-6A30-3F4C-920B-9445041C0911}"/>
              </a:ext>
            </a:extLst>
          </p:cNvPr>
          <p:cNvCxnSpPr>
            <a:cxnSpLocks/>
            <a:stCxn id="8" idx="0"/>
            <a:endCxn id="6" idx="1"/>
          </p:cNvCxnSpPr>
          <p:nvPr/>
        </p:nvCxnSpPr>
        <p:spPr>
          <a:xfrm flipV="1">
            <a:off x="2469004" y="2078772"/>
            <a:ext cx="1866009" cy="41779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2159ED-969F-2745-9EEB-3ED12D99E6D0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2469004" y="2927456"/>
            <a:ext cx="4884" cy="45943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7B2960-FDD1-E64B-AAC5-E314C2AF8EB1}"/>
              </a:ext>
            </a:extLst>
          </p:cNvPr>
          <p:cNvCxnSpPr>
            <a:cxnSpLocks/>
          </p:cNvCxnSpPr>
          <p:nvPr/>
        </p:nvCxnSpPr>
        <p:spPr>
          <a:xfrm flipV="1">
            <a:off x="3715658" y="3839703"/>
            <a:ext cx="0" cy="3308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082399-8C41-9B47-9A04-E7AF4BEA340E}"/>
              </a:ext>
            </a:extLst>
          </p:cNvPr>
          <p:cNvCxnSpPr>
            <a:cxnSpLocks/>
          </p:cNvCxnSpPr>
          <p:nvPr/>
        </p:nvCxnSpPr>
        <p:spPr>
          <a:xfrm>
            <a:off x="4486267" y="2279688"/>
            <a:ext cx="0" cy="28299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AC88F9-42DF-1942-8D20-6BE412C0D717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715658" y="3028289"/>
            <a:ext cx="770609" cy="2947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3548C2-75B4-5F4A-ABFC-5822FE0F5EBE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4486267" y="3028289"/>
            <a:ext cx="712988" cy="29611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1DBF02-95A5-6949-B07F-BD70243C2ED7}"/>
              </a:ext>
            </a:extLst>
          </p:cNvPr>
          <p:cNvSpPr txBox="1"/>
          <p:nvPr/>
        </p:nvSpPr>
        <p:spPr>
          <a:xfrm>
            <a:off x="4854551" y="4170547"/>
            <a:ext cx="689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478B34-8516-6B41-A18D-89ACA767C8BE}"/>
              </a:ext>
            </a:extLst>
          </p:cNvPr>
          <p:cNvCxnSpPr>
            <a:cxnSpLocks/>
          </p:cNvCxnSpPr>
          <p:nvPr/>
        </p:nvCxnSpPr>
        <p:spPr>
          <a:xfrm flipV="1">
            <a:off x="5197326" y="3817776"/>
            <a:ext cx="0" cy="33084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9EC943E-8EAC-C14C-86BE-A6A7221AA776}"/>
              </a:ext>
            </a:extLst>
          </p:cNvPr>
          <p:cNvSpPr txBox="1"/>
          <p:nvPr/>
        </p:nvSpPr>
        <p:spPr>
          <a:xfrm>
            <a:off x="6176539" y="2525255"/>
            <a:ext cx="927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Punc</a:t>
            </a:r>
            <a:endParaRPr lang="en-US" sz="2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1F9AC-A002-3544-A77F-FCABCAAC7709}"/>
              </a:ext>
            </a:extLst>
          </p:cNvPr>
          <p:cNvSpPr txBox="1"/>
          <p:nvPr/>
        </p:nvSpPr>
        <p:spPr>
          <a:xfrm>
            <a:off x="6176539" y="3404939"/>
            <a:ext cx="927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endParaRPr lang="en-US" sz="2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345373-EEBD-1443-B74E-201B842E32A0}"/>
              </a:ext>
            </a:extLst>
          </p:cNvPr>
          <p:cNvCxnSpPr>
            <a:cxnSpLocks/>
            <a:stCxn id="6" idx="3"/>
            <a:endCxn id="23" idx="0"/>
          </p:cNvCxnSpPr>
          <p:nvPr/>
        </p:nvCxnSpPr>
        <p:spPr>
          <a:xfrm>
            <a:off x="4670679" y="2078772"/>
            <a:ext cx="1969812" cy="44648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D129FD-A519-D64C-84E0-4518ED7A154B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V="1">
            <a:off x="6640491" y="2956142"/>
            <a:ext cx="0" cy="44879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1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Consider Another Sentence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“the humans saw crazy Pete chase the horrified zombie!”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How does this sentence parse using Grammar #1?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What will need be included in Grammar #2?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First, we will create Grammar #2,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Then, we will show how Grammar #2 produces the sentence,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and Finally, we will draw the corresponding parse tree.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4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0D60F1A-EE4B-B348-B037-9E607F2D1940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1748927463"/>
                  </p:ext>
                </p:extLst>
              </p:nvPr>
            </p:nvGraphicFramePr>
            <p:xfrm>
              <a:off x="212120" y="547731"/>
              <a:ext cx="6860011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2198">
                      <a:extLst>
                        <a:ext uri="{9D8B030D-6E8A-4147-A177-3AD203B41FA5}">
                          <a16:colId xmlns:a16="http://schemas.microsoft.com/office/drawing/2014/main" val="2610842543"/>
                        </a:ext>
                      </a:extLst>
                    </a:gridCol>
                    <a:gridCol w="402659">
                      <a:extLst>
                        <a:ext uri="{9D8B030D-6E8A-4147-A177-3AD203B41FA5}">
                          <a16:colId xmlns:a16="http://schemas.microsoft.com/office/drawing/2014/main" val="3602154040"/>
                        </a:ext>
                      </a:extLst>
                    </a:gridCol>
                    <a:gridCol w="5535154">
                      <a:extLst>
                        <a:ext uri="{9D8B030D-6E8A-4147-A177-3AD203B41FA5}">
                          <a16:colId xmlns:a16="http://schemas.microsoft.com/office/drawing/2014/main" val="382138582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Productions [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dirty="0"/>
                            <a:t>]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72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 VP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!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887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 Nom |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Adj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358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Adj Nom |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25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 Adj | V NP | V S | V NP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87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 NP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61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Drew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Pete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Victoria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315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zombie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nerf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dart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brains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humans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7561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Adj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crazy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horrified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bloody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754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chase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said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thought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was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shot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59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from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01896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B0D60F1A-EE4B-B348-B037-9E607F2D1940}"/>
                  </a:ext>
                </a:extLst>
              </p:cNvPr>
              <p:cNvGraphicFramePr>
                <a:graphicFrameLocks noGrp="1"/>
              </p:cNvGraphicFramePr>
              <p:nvPr>
                <p:ph idx="10"/>
                <p:extLst>
                  <p:ext uri="{D42A27DB-BD31-4B8C-83A1-F6EECF244321}">
                    <p14:modId xmlns:p14="http://schemas.microsoft.com/office/powerpoint/2010/main" val="1748927463"/>
                  </p:ext>
                </p:extLst>
              </p:nvPr>
            </p:nvGraphicFramePr>
            <p:xfrm>
              <a:off x="212120" y="547731"/>
              <a:ext cx="6860011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2198">
                      <a:extLst>
                        <a:ext uri="{9D8B030D-6E8A-4147-A177-3AD203B41FA5}">
                          <a16:colId xmlns:a16="http://schemas.microsoft.com/office/drawing/2014/main" val="2610842543"/>
                        </a:ext>
                      </a:extLst>
                    </a:gridCol>
                    <a:gridCol w="402659">
                      <a:extLst>
                        <a:ext uri="{9D8B030D-6E8A-4147-A177-3AD203B41FA5}">
                          <a16:colId xmlns:a16="http://schemas.microsoft.com/office/drawing/2014/main" val="3602154040"/>
                        </a:ext>
                      </a:extLst>
                    </a:gridCol>
                    <a:gridCol w="5535154">
                      <a:extLst>
                        <a:ext uri="{9D8B030D-6E8A-4147-A177-3AD203B41FA5}">
                          <a16:colId xmlns:a16="http://schemas.microsoft.com/office/drawing/2014/main" val="3821385823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5" t="-10345" r="-370" b="-11344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8725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106667" r="-1416129" b="-9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 VP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!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18873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213793" r="-1416129" b="-9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 Nom |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Adj </a:t>
                          </a:r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358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313793" r="-1416129" b="-8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Adj Nom | 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4250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413793" r="-1416129" b="-7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 Adj | V NP | V S | V NP PP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1387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496667" r="-141612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 NP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0561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err="1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PropN</a:t>
                          </a:r>
                          <a:endParaRPr lang="en-US" dirty="0"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617241" r="-1416129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Drew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Pete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Victoria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1528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717241" r="-1416129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3153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817241" r="-1416129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zombie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nerf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dart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brains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humans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77561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Adj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886667" r="-1416129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crazy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horrified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bloody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tall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5754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1020690" r="-1416129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chase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saw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said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thought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was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shot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05950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8710" t="-1120690" r="-1416129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on</a:t>
                          </a:r>
                          <a:r>
                            <a:rPr lang="en-US" dirty="0"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| </a:t>
                          </a:r>
                          <a:r>
                            <a:rPr lang="en-US" dirty="0">
                              <a:solidFill>
                                <a:schemeClr val="accent3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from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01896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68" y="551452"/>
            <a:ext cx="2195413" cy="1072725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Grammar #2</a:t>
            </a:r>
          </a:p>
        </p:txBody>
      </p:sp>
    </p:spTree>
    <p:extLst>
      <p:ext uri="{BB962C8B-B14F-4D97-AF65-F5344CB8AC3E}">
        <p14:creationId xmlns:p14="http://schemas.microsoft.com/office/powerpoint/2010/main" val="222754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pPr marL="0" indent="0" algn="ctr">
              <a:spcBef>
                <a:spcPts val="800"/>
              </a:spcBef>
              <a:buNone/>
            </a:pPr>
            <a:r>
              <a:rPr lang="en-US" sz="3000" dirty="0">
                <a:latin typeface="Cambria" panose="02040503050406030204" pitchFamily="18" charset="0"/>
                <a:ea typeface="Cambria Math" panose="02040503050406030204" pitchFamily="18" charset="0"/>
              </a:rPr>
              <a:t>“the humans saw crazy Pete chase </a:t>
            </a:r>
            <a:br>
              <a:rPr lang="en-US" sz="3000" dirty="0">
                <a:latin typeface="Cambria" panose="02040503050406030204" pitchFamily="18" charset="0"/>
                <a:ea typeface="Cambria Math" panose="02040503050406030204" pitchFamily="18" charset="0"/>
              </a:rPr>
            </a:br>
            <a:r>
              <a:rPr lang="en-US" sz="3000" dirty="0">
                <a:latin typeface="Cambria" panose="02040503050406030204" pitchFamily="18" charset="0"/>
                <a:ea typeface="Cambria Math" panose="02040503050406030204" pitchFamily="18" charset="0"/>
              </a:rPr>
              <a:t>the horrified zombie!”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38896" y="1361590"/>
            <a:ext cx="8677236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(NP (Det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the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(Nom (N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humans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) 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(VP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(V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saw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(S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(NP (Adj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crazy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(</a:t>
            </a:r>
            <a:r>
              <a:rPr lang="en-US" sz="18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PropN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Pete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(VP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  (V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chase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  (NP (Det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the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(Nom (Adj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horrified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 (Nom (N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zombie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))))))) </a:t>
            </a:r>
            <a:r>
              <a:rPr lang="en-US" sz="1800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!</a:t>
            </a:r>
            <a:r>
              <a:rPr lang="en-US" sz="18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ambria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69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893854"/>
            <a:ext cx="8313212" cy="837009"/>
          </a:xfrm>
        </p:spPr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730863"/>
            <a:ext cx="8313212" cy="307412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CFGExample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{public static void main(String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[]){int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n;String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result;n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=5;if(n%2==0){result="even";}else{result="odd";}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(n+" is "+result);}}</a:t>
            </a:r>
          </a:p>
          <a:p>
            <a:pPr marL="0" indent="0">
              <a:spcBef>
                <a:spcPts val="800"/>
              </a:spcBef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4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Benefits of (E)BNF Notation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Compact and precise specification that allows an infinite number of sentences to be specified with a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finite definition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Allows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systematic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automatic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generation of efficient parsers for certain types of grammars.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Provides a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framework for specifying semantics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[more on this later].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Allows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formal reasoning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about languages.</a:t>
            </a:r>
          </a:p>
        </p:txBody>
      </p:sp>
    </p:spTree>
    <p:extLst>
      <p:ext uri="{BB962C8B-B14F-4D97-AF65-F5344CB8AC3E}">
        <p14:creationId xmlns:p14="http://schemas.microsoft.com/office/powerpoint/2010/main" val="273226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Parsing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Grammars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give rules for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generating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sentences in a language.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Parsing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is the process of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recognizing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the language (and determining its structure).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Parse trees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are a way of 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representing the structure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of a sentence.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start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symbol at 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root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non-terminals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at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interior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nodes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terminals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as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204220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Approaches to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ea typeface="Cambria Math" panose="02040503050406030204" pitchFamily="18" charset="0"/>
              </a:rPr>
              <a:t>Bottom-up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:  we will only briefly cover this.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Top-down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[recursive descent]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We will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focus</a:t>
            </a: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 on this and use it in our project.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Characteristic of grammars that allow top-down parsing: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LL grammars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FIRST, FOLLOW, and PREDICT sets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ea typeface="Cambria Math" panose="02040503050406030204" pitchFamily="18" charset="0"/>
              </a:rPr>
              <a:t>Transformations on grammars.</a:t>
            </a:r>
          </a:p>
        </p:txBody>
      </p:sp>
    </p:spTree>
    <p:extLst>
      <p:ext uri="{BB962C8B-B14F-4D97-AF65-F5344CB8AC3E}">
        <p14:creationId xmlns:p14="http://schemas.microsoft.com/office/powerpoint/2010/main" val="426847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Language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Step 1:  Lexical Analysis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Convert </a:t>
            </a:r>
            <a:r>
              <a:rPr lang="en-US" i="1" dirty="0">
                <a:latin typeface="Cambria" panose="02040503050406030204" pitchFamily="18" charset="0"/>
              </a:rPr>
              <a:t>sequence of characters</a:t>
            </a:r>
            <a:r>
              <a:rPr lang="en-US" dirty="0">
                <a:latin typeface="Cambria" panose="02040503050406030204" pitchFamily="18" charset="0"/>
              </a:rPr>
              <a:t> into a sequence of potential </a:t>
            </a:r>
            <a:r>
              <a:rPr lang="en-US" i="1" dirty="0">
                <a:latin typeface="Cambria" panose="02040503050406030204" pitchFamily="18" charset="0"/>
              </a:rPr>
              <a:t>tokens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Lexical structure</a:t>
            </a:r>
            <a:r>
              <a:rPr lang="en-US" dirty="0">
                <a:latin typeface="Cambria" panose="02040503050406030204" pitchFamily="18" charset="0"/>
              </a:rPr>
              <a:t> typically specified with </a:t>
            </a:r>
            <a:r>
              <a:rPr lang="en-US" i="1" dirty="0">
                <a:latin typeface="Cambria" panose="02040503050406030204" pitchFamily="18" charset="0"/>
              </a:rPr>
              <a:t>regular expressions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Step 2:  Parsing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Recognize legal phrases</a:t>
            </a:r>
            <a:r>
              <a:rPr lang="en-US" dirty="0">
                <a:latin typeface="Cambria" panose="02040503050406030204" pitchFamily="18" charset="0"/>
              </a:rPr>
              <a:t> [token order] using the rules of a grammar (CFG).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Construct</a:t>
            </a:r>
            <a:r>
              <a:rPr lang="en-US" dirty="0">
                <a:latin typeface="Cambria" panose="02040503050406030204" pitchFamily="18" charset="0"/>
              </a:rPr>
              <a:t> an Abstract Syntax Tree (AST).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Does not use</a:t>
            </a:r>
            <a:r>
              <a:rPr lang="en-US" dirty="0">
                <a:solidFill>
                  <a:schemeClr val="accent3"/>
                </a:solidFill>
                <a:latin typeface="Cambria" panose="02040503050406030204" pitchFamily="18" charset="0"/>
              </a:rPr>
              <a:t> regular expressions!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13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Top-down Parsing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Begin with 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start symbol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in the language.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At each step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: 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replace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a non-terminal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symbol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 with one of its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productions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, trying to match prefixes in the sentence.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Remove matching prefixes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If the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resulting string is empty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, then the </a:t>
            </a:r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sentence is in the grammar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0239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Example:  Top-down Parsing [7]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2403457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 ::= AB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A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y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B ::=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|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w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 Math" panose="02040503050406030204" pitchFamily="18" charset="0"/>
              </a:rPr>
              <a:t>String to parse:  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xw</a:t>
            </a:r>
            <a:endParaRPr lang="en-US" dirty="0">
              <a:solidFill>
                <a:schemeClr val="accent3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98D14C-F07B-C248-AE3E-5146C2DEC60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187842" y="1361590"/>
                <a:ext cx="5742402" cy="3673548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spcBef>
                    <a:spcPts val="20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sz="2000"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1pPr>
                <a:lvl2pPr marL="4572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2pPr>
                <a:lvl3pPr marL="6858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3pPr>
                <a:lvl4pPr marL="914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4pPr>
                <a:lvl5pPr marL="11430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spcBef>
                    <a:spcPts val="200"/>
                  </a:spcBef>
                  <a:buFont typeface="Wingdings" charset="2"/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xw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[no match, replace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with RHS]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AB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xw</a:t>
                </a: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[replace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A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with alternative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]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:r>
                  <a:rPr lang="en-US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xB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 err="1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xw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[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is a common prefix]</a:t>
                </a: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[remove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x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from both sides]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</a:t>
                </a: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[replace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B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with alternative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]</a:t>
                </a:r>
                <a:endParaRPr lang="en-US" dirty="0">
                  <a:solidFill>
                    <a:schemeClr val="tx1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>
                    <a:solidFill>
                      <a:schemeClr val="accent3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is a common prefix]</a:t>
                </a: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[remove </a:t>
                </a:r>
                <a:r>
                  <a:rPr lang="en-US" dirty="0">
                    <a:solidFill>
                      <a:schemeClr val="tx1"/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w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 from both sides]</a:t>
                </a:r>
                <a:endParaRPr lang="en-US" dirty="0">
                  <a:solidFill>
                    <a:schemeClr val="accent3"/>
                  </a:solidFill>
                  <a:latin typeface="Consolas" panose="020B0609020204030204" pitchFamily="49" charset="0"/>
                  <a:ea typeface="Cambria Math" panose="02040503050406030204" pitchFamily="18" charset="0"/>
                  <a:cs typeface="Consolas" panose="020B0609020204030204" pitchFamily="49" charset="0"/>
                </a:endParaRPr>
              </a:p>
              <a:p>
                <a:pPr marL="0" indent="0" defTabSz="914400">
                  <a:spcBef>
                    <a:spcPts val="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</a:t>
                </a:r>
                <a:r>
                  <a:rPr 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	[reduced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rPr>
                  <a:t>, thus legal string]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698D14C-F07B-C248-AE3E-5146C2DEC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7842" y="1361590"/>
                <a:ext cx="5742402" cy="3673548"/>
              </a:xfrm>
              <a:prstGeom prst="rect">
                <a:avLst/>
              </a:prstGeom>
              <a:blipFill>
                <a:blip r:embed="rId2"/>
                <a:stretch>
                  <a:fillRect l="-1325" t="-1034" b="-3793"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81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Grammars and Parsing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Grammars </a:t>
                </a:r>
                <a:r>
                  <a:rPr lang="en-US" i="1" dirty="0">
                    <a:solidFill>
                      <a:schemeClr val="accent3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generate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, while Parsers </a:t>
                </a:r>
                <a:r>
                  <a:rPr lang="en-US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recognize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parsing algorithms exist for CFG,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linear time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is preferred.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77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816132" cy="837009"/>
          </a:xfrm>
        </p:spPr>
        <p:txBody>
          <a:bodyPr/>
          <a:lstStyle/>
          <a:p>
            <a:r>
              <a:rPr lang="en-US" dirty="0"/>
              <a:t>Why Not Parse with Regular Expressions?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499851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Regular expressions are </a:t>
            </a:r>
            <a:r>
              <a:rPr lang="en-US" i="1" dirty="0">
                <a:latin typeface="Cambria" panose="02040503050406030204" pitchFamily="18" charset="0"/>
              </a:rPr>
              <a:t>not recursive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Thus, </a:t>
            </a:r>
            <a:r>
              <a:rPr lang="en-US" u="sng" dirty="0">
                <a:solidFill>
                  <a:schemeClr val="accent3"/>
                </a:solidFill>
                <a:latin typeface="Cambria" panose="02040503050406030204" pitchFamily="18" charset="0"/>
              </a:rPr>
              <a:t>cannot specify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</a:rPr>
              <a:t>nested constructs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B18DFD0B-8261-124A-8F20-C078403FC66B}"/>
              </a:ext>
            </a:extLst>
          </p:cNvPr>
          <p:cNvSpPr/>
          <p:nvPr/>
        </p:nvSpPr>
        <p:spPr>
          <a:xfrm>
            <a:off x="5158854" y="1195052"/>
            <a:ext cx="3657278" cy="3126105"/>
          </a:xfrm>
          <a:prstGeom prst="cloudCallout">
            <a:avLst/>
          </a:prstGeom>
          <a:gradFill>
            <a:gsLst>
              <a:gs pos="0">
                <a:schemeClr val="accent1">
                  <a:shade val="40000"/>
                  <a:alpha val="100000"/>
                  <a:satMod val="150000"/>
                  <a:lumMod val="100000"/>
                </a:schemeClr>
              </a:gs>
              <a:gs pos="100000">
                <a:schemeClr val="accent3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dirty="0"/>
              <a:t>The language of expressions cannot be specified </a:t>
            </a:r>
          </a:p>
          <a:p>
            <a:pPr algn="ctr"/>
            <a:r>
              <a:rPr lang="en-US" dirty="0"/>
              <a:t>with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76914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816132" cy="837009"/>
          </a:xfrm>
        </p:spPr>
        <p:txBody>
          <a:bodyPr/>
          <a:lstStyle/>
          <a:p>
            <a:r>
              <a:rPr lang="en-US" dirty="0"/>
              <a:t>Why Not Parse with Regular Expressions?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4998512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Regular expressions are </a:t>
                </a:r>
                <a:r>
                  <a:rPr lang="en-US" i="1" dirty="0">
                    <a:latin typeface="Cambria" panose="02040503050406030204" pitchFamily="18" charset="0"/>
                  </a:rPr>
                  <a:t>not recursive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Thus, </a:t>
                </a:r>
                <a:r>
                  <a:rPr lang="en-US" u="sng" dirty="0">
                    <a:latin typeface="Cambria" panose="02040503050406030204" pitchFamily="18" charset="0"/>
                  </a:rPr>
                  <a:t>cannot specify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</a:rPr>
                  <a:t>nested constructs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Example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Is an expression with…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Two sub-expressions: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Each with two more sub-expressions: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4998512" cy="3530450"/>
              </a:xfrm>
              <a:blipFill>
                <a:blip r:embed="rId2"/>
                <a:stretch>
                  <a:fillRect l="-1266" t="-1075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C47BD2-C026-1D4D-B109-AEDAB4A28472}"/>
              </a:ext>
            </a:extLst>
          </p:cNvPr>
          <p:cNvSpPr/>
          <p:nvPr/>
        </p:nvSpPr>
        <p:spPr>
          <a:xfrm>
            <a:off x="6693914" y="212225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4B83E-6EDF-3C43-8E34-3043155E0E0C}"/>
              </a:ext>
            </a:extLst>
          </p:cNvPr>
          <p:cNvSpPr/>
          <p:nvPr/>
        </p:nvSpPr>
        <p:spPr>
          <a:xfrm>
            <a:off x="7454558" y="296016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90C0C0-FE08-894B-AA78-7EF611FF576E}"/>
              </a:ext>
            </a:extLst>
          </p:cNvPr>
          <p:cNvSpPr/>
          <p:nvPr/>
        </p:nvSpPr>
        <p:spPr>
          <a:xfrm>
            <a:off x="5933269" y="296016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A76803-C080-FC4B-9F21-D728E962856B}"/>
                  </a:ext>
                </a:extLst>
              </p:cNvPr>
              <p:cNvSpPr/>
              <p:nvPr/>
            </p:nvSpPr>
            <p:spPr>
              <a:xfrm>
                <a:off x="5846800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A76803-C080-FC4B-9F21-D728E9628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800" y="4103456"/>
                <a:ext cx="480447" cy="495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4D9926-719A-1041-8160-4481D2FEA383}"/>
                  </a:ext>
                </a:extLst>
              </p:cNvPr>
              <p:cNvSpPr/>
              <p:nvPr/>
            </p:nvSpPr>
            <p:spPr>
              <a:xfrm>
                <a:off x="7368089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4D9926-719A-1041-8160-4481D2FEA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089" y="4103456"/>
                <a:ext cx="480447" cy="495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9FD2B5-7AB5-434F-8300-4FFC9BB3EFFF}"/>
                  </a:ext>
                </a:extLst>
              </p:cNvPr>
              <p:cNvSpPr/>
              <p:nvPr/>
            </p:nvSpPr>
            <p:spPr>
              <a:xfrm>
                <a:off x="6607445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9FD2B5-7AB5-434F-8300-4FFC9BB3E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45" y="4103456"/>
                <a:ext cx="480447" cy="495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83F2E2-C4F6-1449-AAE6-8BF376C3FA81}"/>
                  </a:ext>
                </a:extLst>
              </p:cNvPr>
              <p:cNvSpPr/>
              <p:nvPr/>
            </p:nvSpPr>
            <p:spPr>
              <a:xfrm>
                <a:off x="8128734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83F2E2-C4F6-1449-AAE6-8BF376C3F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34" y="4103456"/>
                <a:ext cx="480447" cy="495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11277A-8383-DF47-8F2A-358985E93ED6}"/>
              </a:ext>
            </a:extLst>
          </p:cNvPr>
          <p:cNvCxnSpPr>
            <a:stCxn id="4" idx="3"/>
            <a:endCxn id="7" idx="0"/>
          </p:cNvCxnSpPr>
          <p:nvPr/>
        </p:nvCxnSpPr>
        <p:spPr>
          <a:xfrm flipH="1">
            <a:off x="6390469" y="2538955"/>
            <a:ext cx="437356" cy="4212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A923D8-D529-294E-A46F-6732A598F62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7474403" y="2538955"/>
            <a:ext cx="437355" cy="4212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C14897-6F4B-5D46-9A03-05A94182C525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6087024" y="3448360"/>
            <a:ext cx="303445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0F669F-0FA8-1349-9281-6D6DDA2297FD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6390469" y="3448360"/>
            <a:ext cx="457200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2FB124-70AC-9643-8799-CD9C3B399D32}"/>
              </a:ext>
            </a:extLst>
          </p:cNvPr>
          <p:cNvCxnSpPr>
            <a:cxnSpLocks/>
          </p:cNvCxnSpPr>
          <p:nvPr/>
        </p:nvCxnSpPr>
        <p:spPr>
          <a:xfrm flipH="1">
            <a:off x="7608313" y="3448360"/>
            <a:ext cx="303445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D2B5C5-668C-1B4E-81AB-1D4710DB9BF7}"/>
              </a:ext>
            </a:extLst>
          </p:cNvPr>
          <p:cNvCxnSpPr>
            <a:cxnSpLocks/>
          </p:cNvCxnSpPr>
          <p:nvPr/>
        </p:nvCxnSpPr>
        <p:spPr>
          <a:xfrm>
            <a:off x="7911758" y="3448360"/>
            <a:ext cx="457200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817167-442C-324C-BFB8-ECF02607FD59}"/>
              </a:ext>
            </a:extLst>
          </p:cNvPr>
          <p:cNvSpPr txBox="1"/>
          <p:nvPr/>
        </p:nvSpPr>
        <p:spPr>
          <a:xfrm>
            <a:off x="6679501" y="1374855"/>
            <a:ext cx="94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5CDDE-615F-7E4B-A3E9-5AECC47A41A8}"/>
              </a:ext>
            </a:extLst>
          </p:cNvPr>
          <p:cNvSpPr txBox="1"/>
          <p:nvPr/>
        </p:nvSpPr>
        <p:spPr>
          <a:xfrm>
            <a:off x="3916622" y="1593964"/>
            <a:ext cx="2009347" cy="830997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Token Type: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OPERATOR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0E9586-26F3-5643-97F4-6671B83E2FC4}"/>
              </a:ext>
            </a:extLst>
          </p:cNvPr>
          <p:cNvCxnSpPr>
            <a:cxnSpLocks/>
          </p:cNvCxnSpPr>
          <p:nvPr/>
        </p:nvCxnSpPr>
        <p:spPr>
          <a:xfrm>
            <a:off x="6019623" y="2043009"/>
            <a:ext cx="599446" cy="2164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E53AEE-8AD5-0345-9D72-36B09624F595}"/>
              </a:ext>
            </a:extLst>
          </p:cNvPr>
          <p:cNvCxnSpPr>
            <a:cxnSpLocks/>
          </p:cNvCxnSpPr>
          <p:nvPr/>
        </p:nvCxnSpPr>
        <p:spPr>
          <a:xfrm>
            <a:off x="5995698" y="2316736"/>
            <a:ext cx="1458860" cy="703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D1D68-C25C-E244-B6AC-A00268EB017A}"/>
              </a:ext>
            </a:extLst>
          </p:cNvPr>
          <p:cNvCxnSpPr>
            <a:cxnSpLocks/>
          </p:cNvCxnSpPr>
          <p:nvPr/>
        </p:nvCxnSpPr>
        <p:spPr>
          <a:xfrm>
            <a:off x="5572577" y="2499617"/>
            <a:ext cx="447046" cy="40043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79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816132" cy="837009"/>
          </a:xfrm>
        </p:spPr>
        <p:txBody>
          <a:bodyPr/>
          <a:lstStyle/>
          <a:p>
            <a:r>
              <a:rPr lang="en-US" dirty="0"/>
              <a:t>Why Not Parse with Regular Expressions?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4998512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Regular expressions are </a:t>
                </a:r>
                <a:r>
                  <a:rPr lang="en-US" i="1" dirty="0">
                    <a:latin typeface="Cambria" panose="02040503050406030204" pitchFamily="18" charset="0"/>
                  </a:rPr>
                  <a:t>not recursive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Thus, </a:t>
                </a:r>
                <a:r>
                  <a:rPr lang="en-US" u="sng" dirty="0">
                    <a:latin typeface="Cambria" panose="02040503050406030204" pitchFamily="18" charset="0"/>
                  </a:rPr>
                  <a:t>cannot specify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</a:rPr>
                  <a:t>nested constructs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Example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Is an expression with…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Two sub-expressions: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Each with two more sub-expressions: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</a:endParaRP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and</a:t>
                </a:r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4998512" cy="3530450"/>
              </a:xfrm>
              <a:blipFill>
                <a:blip r:embed="rId2"/>
                <a:stretch>
                  <a:fillRect l="-1266" t="-1075" b="-3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6C47BD2-C026-1D4D-B109-AEDAB4A28472}"/>
              </a:ext>
            </a:extLst>
          </p:cNvPr>
          <p:cNvSpPr/>
          <p:nvPr/>
        </p:nvSpPr>
        <p:spPr>
          <a:xfrm>
            <a:off x="6693914" y="212225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94B83E-6EDF-3C43-8E34-3043155E0E0C}"/>
              </a:ext>
            </a:extLst>
          </p:cNvPr>
          <p:cNvSpPr/>
          <p:nvPr/>
        </p:nvSpPr>
        <p:spPr>
          <a:xfrm>
            <a:off x="7454558" y="296016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90C0C0-FE08-894B-AA78-7EF611FF576E}"/>
              </a:ext>
            </a:extLst>
          </p:cNvPr>
          <p:cNvSpPr/>
          <p:nvPr/>
        </p:nvSpPr>
        <p:spPr>
          <a:xfrm>
            <a:off x="5933269" y="2960164"/>
            <a:ext cx="914400" cy="488196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A76803-C080-FC4B-9F21-D728E962856B}"/>
                  </a:ext>
                </a:extLst>
              </p:cNvPr>
              <p:cNvSpPr/>
              <p:nvPr/>
            </p:nvSpPr>
            <p:spPr>
              <a:xfrm>
                <a:off x="5846800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A76803-C080-FC4B-9F21-D728E9628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800" y="4103456"/>
                <a:ext cx="480447" cy="495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4D9926-719A-1041-8160-4481D2FEA383}"/>
                  </a:ext>
                </a:extLst>
              </p:cNvPr>
              <p:cNvSpPr/>
              <p:nvPr/>
            </p:nvSpPr>
            <p:spPr>
              <a:xfrm>
                <a:off x="7368089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4D9926-719A-1041-8160-4481D2FEA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089" y="4103456"/>
                <a:ext cx="480447" cy="4959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9FD2B5-7AB5-434F-8300-4FFC9BB3EFFF}"/>
                  </a:ext>
                </a:extLst>
              </p:cNvPr>
              <p:cNvSpPr/>
              <p:nvPr/>
            </p:nvSpPr>
            <p:spPr>
              <a:xfrm>
                <a:off x="6607445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9FD2B5-7AB5-434F-8300-4FFC9BB3E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445" y="4103456"/>
                <a:ext cx="480447" cy="4959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83F2E2-C4F6-1449-AAE6-8BF376C3FA81}"/>
                  </a:ext>
                </a:extLst>
              </p:cNvPr>
              <p:cNvSpPr/>
              <p:nvPr/>
            </p:nvSpPr>
            <p:spPr>
              <a:xfrm>
                <a:off x="8128734" y="4103456"/>
                <a:ext cx="480447" cy="49594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Ins="0"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83F2E2-C4F6-1449-AAE6-8BF376C3F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734" y="4103456"/>
                <a:ext cx="480447" cy="4959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11277A-8383-DF47-8F2A-358985E93ED6}"/>
              </a:ext>
            </a:extLst>
          </p:cNvPr>
          <p:cNvCxnSpPr>
            <a:stCxn id="4" idx="3"/>
            <a:endCxn id="7" idx="0"/>
          </p:cNvCxnSpPr>
          <p:nvPr/>
        </p:nvCxnSpPr>
        <p:spPr>
          <a:xfrm flipH="1">
            <a:off x="6390469" y="2538955"/>
            <a:ext cx="437356" cy="4212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A923D8-D529-294E-A46F-6732A598F62F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7474403" y="2538955"/>
            <a:ext cx="437355" cy="42120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C14897-6F4B-5D46-9A03-05A94182C525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6087024" y="3448360"/>
            <a:ext cx="303445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0F669F-0FA8-1349-9281-6D6DDA2297FD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6390469" y="3448360"/>
            <a:ext cx="457200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2FB124-70AC-9643-8799-CD9C3B399D32}"/>
              </a:ext>
            </a:extLst>
          </p:cNvPr>
          <p:cNvCxnSpPr>
            <a:cxnSpLocks/>
          </p:cNvCxnSpPr>
          <p:nvPr/>
        </p:nvCxnSpPr>
        <p:spPr>
          <a:xfrm flipH="1">
            <a:off x="7608313" y="3448360"/>
            <a:ext cx="303445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D2B5C5-668C-1B4E-81AB-1D4710DB9BF7}"/>
              </a:ext>
            </a:extLst>
          </p:cNvPr>
          <p:cNvCxnSpPr>
            <a:cxnSpLocks/>
          </p:cNvCxnSpPr>
          <p:nvPr/>
        </p:nvCxnSpPr>
        <p:spPr>
          <a:xfrm>
            <a:off x="7911758" y="3448360"/>
            <a:ext cx="457200" cy="65509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F817167-442C-324C-BFB8-ECF02607FD59}"/>
              </a:ext>
            </a:extLst>
          </p:cNvPr>
          <p:cNvSpPr txBox="1"/>
          <p:nvPr/>
        </p:nvSpPr>
        <p:spPr>
          <a:xfrm>
            <a:off x="6679501" y="1374855"/>
            <a:ext cx="94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5CDDE-615F-7E4B-A3E9-5AECC47A41A8}"/>
              </a:ext>
            </a:extLst>
          </p:cNvPr>
          <p:cNvSpPr txBox="1"/>
          <p:nvPr/>
        </p:nvSpPr>
        <p:spPr>
          <a:xfrm>
            <a:off x="3916622" y="1593964"/>
            <a:ext cx="2009347" cy="830997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Token Type:</a:t>
            </a:r>
            <a:br>
              <a:rPr lang="en-US" sz="2400" dirty="0"/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OPERATOR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8A8F5-761D-F540-908A-F5F7CD13783D}"/>
              </a:ext>
            </a:extLst>
          </p:cNvPr>
          <p:cNvSpPr txBox="1"/>
          <p:nvPr/>
        </p:nvSpPr>
        <p:spPr>
          <a:xfrm>
            <a:off x="3344838" y="3032861"/>
            <a:ext cx="2009347" cy="830997"/>
          </a:xfrm>
          <a:prstGeom prst="rect">
            <a:avLst/>
          </a:prstGeom>
          <a:solidFill>
            <a:srgbClr val="FFFFE4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Token Type:  </a:t>
            </a:r>
            <a:r>
              <a:rPr lang="en-US" sz="2400" dirty="0">
                <a:solidFill>
                  <a:schemeClr val="accent3"/>
                </a:solidFill>
              </a:rPr>
              <a:t>IDENTIFIER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0E9586-26F3-5643-97F4-6671B83E2FC4}"/>
              </a:ext>
            </a:extLst>
          </p:cNvPr>
          <p:cNvCxnSpPr>
            <a:cxnSpLocks/>
          </p:cNvCxnSpPr>
          <p:nvPr/>
        </p:nvCxnSpPr>
        <p:spPr>
          <a:xfrm>
            <a:off x="6019623" y="2043009"/>
            <a:ext cx="599446" cy="2164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E53AEE-8AD5-0345-9D72-36B09624F595}"/>
              </a:ext>
            </a:extLst>
          </p:cNvPr>
          <p:cNvCxnSpPr>
            <a:cxnSpLocks/>
          </p:cNvCxnSpPr>
          <p:nvPr/>
        </p:nvCxnSpPr>
        <p:spPr>
          <a:xfrm>
            <a:off x="5995698" y="2316736"/>
            <a:ext cx="1458860" cy="70353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2D1D68-C25C-E244-B6AC-A00268EB017A}"/>
              </a:ext>
            </a:extLst>
          </p:cNvPr>
          <p:cNvCxnSpPr>
            <a:cxnSpLocks/>
          </p:cNvCxnSpPr>
          <p:nvPr/>
        </p:nvCxnSpPr>
        <p:spPr>
          <a:xfrm>
            <a:off x="5572577" y="2499617"/>
            <a:ext cx="447046" cy="400437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3B48B-162A-DD41-8EC1-4A2AC2D44992}"/>
              </a:ext>
            </a:extLst>
          </p:cNvPr>
          <p:cNvCxnSpPr>
            <a:cxnSpLocks/>
          </p:cNvCxnSpPr>
          <p:nvPr/>
        </p:nvCxnSpPr>
        <p:spPr>
          <a:xfrm>
            <a:off x="4764299" y="3977511"/>
            <a:ext cx="947480" cy="37391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0ECD46-7348-714A-B8B7-6CC898D00DFC}"/>
              </a:ext>
            </a:extLst>
          </p:cNvPr>
          <p:cNvCxnSpPr>
            <a:cxnSpLocks/>
          </p:cNvCxnSpPr>
          <p:nvPr/>
        </p:nvCxnSpPr>
        <p:spPr>
          <a:xfrm>
            <a:off x="5417407" y="3344747"/>
            <a:ext cx="2648106" cy="73267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4FA447-3ECD-5240-ABA4-6E45B931B4CF}"/>
              </a:ext>
            </a:extLst>
          </p:cNvPr>
          <p:cNvCxnSpPr>
            <a:cxnSpLocks/>
          </p:cNvCxnSpPr>
          <p:nvPr/>
        </p:nvCxnSpPr>
        <p:spPr>
          <a:xfrm>
            <a:off x="5449017" y="3506971"/>
            <a:ext cx="1846086" cy="57044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6CC42F-1AEF-4441-8285-A9899B282CF0}"/>
              </a:ext>
            </a:extLst>
          </p:cNvPr>
          <p:cNvCxnSpPr>
            <a:cxnSpLocks/>
          </p:cNvCxnSpPr>
          <p:nvPr/>
        </p:nvCxnSpPr>
        <p:spPr>
          <a:xfrm>
            <a:off x="5408823" y="3745278"/>
            <a:ext cx="1114960" cy="34326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98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7868" y="893854"/>
                <a:ext cx="8313212" cy="837009"/>
              </a:xfrm>
            </p:spPr>
            <p:txBody>
              <a:bodyPr/>
              <a:lstStyle/>
              <a:p>
                <a:r>
                  <a:rPr lang="en-US" dirty="0"/>
                  <a:t>BNF | EBNF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CGF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7868" y="893854"/>
                <a:ext cx="8313212" cy="837009"/>
              </a:xfrm>
              <a:blipFill>
                <a:blip r:embed="rId2"/>
                <a:stretch>
                  <a:fillRect l="-2137" t="-1212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730863"/>
            <a:ext cx="8313212" cy="307412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400" dirty="0">
                <a:latin typeface="Cambria" panose="02040503050406030204" pitchFamily="18" charset="0"/>
              </a:rPr>
              <a:t>Instead we use a Grammar</a:t>
            </a:r>
          </a:p>
          <a:p>
            <a:pPr>
              <a:spcBef>
                <a:spcPts val="800"/>
              </a:spcBef>
            </a:pPr>
            <a:r>
              <a:rPr lang="en-US" sz="2400" dirty="0">
                <a:latin typeface="Cambria" panose="02040503050406030204" pitchFamily="18" charset="0"/>
              </a:rPr>
              <a:t>BNF:  Backus-Naur Form</a:t>
            </a:r>
          </a:p>
          <a:p>
            <a:pPr>
              <a:spcBef>
                <a:spcPts val="800"/>
              </a:spcBef>
            </a:pPr>
            <a:r>
              <a:rPr lang="en-US" sz="2400" dirty="0">
                <a:latin typeface="Cambria" panose="02040503050406030204" pitchFamily="18" charset="0"/>
              </a:rPr>
              <a:t>EBNF:  Extended BNF notation</a:t>
            </a:r>
          </a:p>
          <a:p>
            <a:pPr marL="0" indent="0">
              <a:spcBef>
                <a:spcPts val="800"/>
              </a:spcBef>
              <a:buNone/>
            </a:pPr>
            <a:endParaRPr lang="en-US" sz="2400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latin typeface="Cambria" panose="02040503050406030204" pitchFamily="18" charset="0"/>
              </a:rPr>
              <a:t>BNF allows us to specify Context-Free Grammars (CFG).</a:t>
            </a:r>
          </a:p>
        </p:txBody>
      </p:sp>
    </p:spTree>
    <p:extLst>
      <p:ext uri="{BB962C8B-B14F-4D97-AF65-F5344CB8AC3E}">
        <p14:creationId xmlns:p14="http://schemas.microsoft.com/office/powerpoint/2010/main" val="29063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Context Free Grammar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 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grammar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is a tuple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where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is a set specifying the 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alphabet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of tokens [terminal symbols].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is the set of 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non-terminal symbols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non-terminals: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are variables that denote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sets of sentences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.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impose a </a:t>
                </a: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hierarchical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structure on sentences.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is a set of 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productions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[substitution rules].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is the 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start symbol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16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Grammar: 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Production Symbol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Example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l-GR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AB</a:t>
                </a:r>
                <a:endParaRPr lang="en-US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∷=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∷=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AB</a:t>
                </a:r>
                <a:endParaRPr lang="en-US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endParaRPr lang="en-US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Terminals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are highlighted in </a:t>
                </a:r>
                <a:r>
                  <a:rPr lang="en-US" dirty="0">
                    <a:solidFill>
                      <a:schemeClr val="accent3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orange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The vertical bar </a:t>
                </a:r>
                <a:r>
                  <a:rPr lang="en-US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|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denotes OR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A </a:t>
                </a:r>
                <a:r>
                  <a:rPr lang="en-US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|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 Math" panose="02040503050406030204" pitchFamily="18" charset="0"/>
                  </a:rPr>
                  <a:t> 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24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7868" y="893854"/>
                <a:ext cx="8313212" cy="837009"/>
              </a:xfrm>
            </p:spPr>
            <p:txBody>
              <a:bodyPr/>
              <a:lstStyle/>
              <a:p>
                <a:r>
                  <a:rPr lang="en-US" dirty="0"/>
                  <a:t>Sample Grammar #1: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7868" y="893854"/>
                <a:ext cx="8313212" cy="837009"/>
              </a:xfrm>
              <a:blipFill>
                <a:blip r:embed="rId2"/>
                <a:stretch>
                  <a:fillRect l="-2137" t="-1212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730863"/>
                <a:ext cx="8313212" cy="307412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 = </a:t>
                </a:r>
                <a:r>
                  <a:rPr lang="en-US" sz="2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{“saw”, “ate”, “walked”, “John”, “Mary”, “Bob”, “a”, “an”, “the”, “my”, “man”, “dog”, “cat”, “telescope”, “park”, “in”, “on”, “by”, “with”, “.”, “!”, “?”</a:t>
                </a:r>
                <a:r>
                  <a:rPr lang="en-US" sz="2400" dirty="0">
                    <a:latin typeface="Cambria" panose="02040503050406030204" pitchFamily="18" charset="0"/>
                  </a:rPr>
                  <a:t>}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 = { S, NP, VP, </a:t>
                </a:r>
                <a:r>
                  <a:rPr lang="en-US" sz="2400" dirty="0" err="1">
                    <a:latin typeface="Cambria" panose="02040503050406030204" pitchFamily="18" charset="0"/>
                  </a:rPr>
                  <a:t>Punc</a:t>
                </a:r>
                <a:r>
                  <a:rPr lang="en-US" sz="2400" dirty="0">
                    <a:latin typeface="Cambria" panose="02040503050406030204" pitchFamily="18" charset="0"/>
                  </a:rPr>
                  <a:t>, V, PP, Det, N, P }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, aka “</a:t>
                </a:r>
                <a:r>
                  <a:rPr lang="en-US" sz="2400" i="1" dirty="0">
                    <a:latin typeface="Cambria" panose="02040503050406030204" pitchFamily="18" charset="0"/>
                  </a:rPr>
                  <a:t>the sentence</a:t>
                </a:r>
                <a:r>
                  <a:rPr lang="en-US" sz="2400" dirty="0">
                    <a:latin typeface="Cambria" panose="02040503050406030204" pitchFamily="18" charset="0"/>
                  </a:rPr>
                  <a:t>”, is the start symbol.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730863"/>
                <a:ext cx="8313212" cy="3074120"/>
              </a:xfrm>
              <a:blipFill>
                <a:blip r:embed="rId3"/>
                <a:stretch>
                  <a:fillRect l="-457" t="-1646" r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332000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6824</TotalTime>
  <Words>1286</Words>
  <Application>Microsoft Macintosh PowerPoint</Application>
  <PresentationFormat>On-screen Show (16:9)</PresentationFormat>
  <Paragraphs>227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Context Free Grammars (CFG)</vt:lpstr>
      <vt:lpstr>Language Translation</vt:lpstr>
      <vt:lpstr>Why Not Parse with Regular Expressions?</vt:lpstr>
      <vt:lpstr>Why Not Parse with Regular Expressions?</vt:lpstr>
      <vt:lpstr>Why Not Parse with Regular Expressions?</vt:lpstr>
      <vt:lpstr>BNF | EBNF → CGF</vt:lpstr>
      <vt:lpstr>Context Free Grammar</vt:lpstr>
      <vt:lpstr>Grammar:  Notation</vt:lpstr>
      <vt:lpstr>Sample Grammar #1:  Σ,N,S</vt:lpstr>
      <vt:lpstr>Sample Grammar #1</vt:lpstr>
      <vt:lpstr>Example:  “Mary saw Bob?”</vt:lpstr>
      <vt:lpstr>(S (NP Mary) (VP (V saw) (NP Bob) ) (Punc ?) )</vt:lpstr>
      <vt:lpstr>Consider Another Sentence</vt:lpstr>
      <vt:lpstr>Grammar #2</vt:lpstr>
      <vt:lpstr>“the humans saw crazy Pete chase  the horrified zombie!”</vt:lpstr>
      <vt:lpstr>Sample Code</vt:lpstr>
      <vt:lpstr>Benefits of (E)BNF Notation</vt:lpstr>
      <vt:lpstr>Parsing</vt:lpstr>
      <vt:lpstr>Approaches to Parsing</vt:lpstr>
      <vt:lpstr>Top-down Parsing</vt:lpstr>
      <vt:lpstr>Example:  Top-down Parsing [7]</vt:lpstr>
      <vt:lpstr>Grammars and Parsing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115</cp:revision>
  <cp:lastPrinted>2018-12-14T17:35:19Z</cp:lastPrinted>
  <dcterms:created xsi:type="dcterms:W3CDTF">2018-12-09T21:35:01Z</dcterms:created>
  <dcterms:modified xsi:type="dcterms:W3CDTF">2021-02-06T02:31:36Z</dcterms:modified>
</cp:coreProperties>
</file>